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74" r:id="rId3"/>
    <p:sldId id="258" r:id="rId4"/>
    <p:sldId id="261" r:id="rId5"/>
    <p:sldId id="262" r:id="rId6"/>
    <p:sldId id="269" r:id="rId7"/>
    <p:sldId id="263" r:id="rId8"/>
    <p:sldId id="267" r:id="rId9"/>
    <p:sldId id="270" r:id="rId10"/>
    <p:sldId id="268" r:id="rId11"/>
    <p:sldId id="271" r:id="rId12"/>
    <p:sldId id="272" r:id="rId13"/>
    <p:sldId id="273" r:id="rId14"/>
    <p:sldId id="276" r:id="rId15"/>
    <p:sldId id="275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226"/>
    <a:srgbClr val="F9EC8F"/>
    <a:srgbClr val="E8F852"/>
    <a:srgbClr val="AC609C"/>
    <a:srgbClr val="FFFF66"/>
    <a:srgbClr val="62E46E"/>
    <a:srgbClr val="DDEC20"/>
    <a:srgbClr val="D3E565"/>
    <a:srgbClr val="DE7EEE"/>
    <a:srgbClr val="50B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8C2A62-D702-4085-8820-88C8540274C8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ED7EEE-68E4-4ED7-9740-A17758EF9455}">
      <dgm:prSet phldrT="[Текст]" custT="1"/>
      <dgm:spPr/>
      <dgm:t>
        <a:bodyPr/>
        <a:lstStyle/>
        <a:p>
          <a:r>
            <a:rPr lang="ru-RU" sz="1800" dirty="0" smtClean="0"/>
            <a:t>Педагогическая цель</a:t>
          </a:r>
          <a:endParaRPr lang="ru-RU" sz="1800" dirty="0"/>
        </a:p>
      </dgm:t>
    </dgm:pt>
    <dgm:pt modelId="{71A3C9AE-94B4-4A1E-88CA-97296F9F6D7C}" type="parTrans" cxnId="{F8252D1C-3EEB-4A6C-B0BF-2D9FB5A5D824}">
      <dgm:prSet/>
      <dgm:spPr/>
      <dgm:t>
        <a:bodyPr/>
        <a:lstStyle/>
        <a:p>
          <a:endParaRPr lang="ru-RU"/>
        </a:p>
      </dgm:t>
    </dgm:pt>
    <dgm:pt modelId="{187EBDF3-1AFA-472F-9602-447C4A434C94}" type="sibTrans" cxnId="{F8252D1C-3EEB-4A6C-B0BF-2D9FB5A5D824}">
      <dgm:prSet/>
      <dgm:spPr/>
      <dgm:t>
        <a:bodyPr/>
        <a:lstStyle/>
        <a:p>
          <a:endParaRPr lang="ru-RU"/>
        </a:p>
      </dgm:t>
    </dgm:pt>
    <dgm:pt modelId="{70F284A3-F514-4819-B0E2-F15EB06863A4}">
      <dgm:prSet phldrT="[Текст]" custT="1"/>
      <dgm:spPr/>
      <dgm:t>
        <a:bodyPr/>
        <a:lstStyle/>
        <a:p>
          <a:r>
            <a:rPr lang="ru-RU" sz="1800" dirty="0" smtClean="0"/>
            <a:t>Детская цель</a:t>
          </a:r>
          <a:endParaRPr lang="ru-RU" sz="1800" dirty="0"/>
        </a:p>
      </dgm:t>
    </dgm:pt>
    <dgm:pt modelId="{015A57EC-0D6E-43B8-9096-BB75A9DA7578}" type="parTrans" cxnId="{46E83C05-3064-455C-A9EC-1C7642845FBC}">
      <dgm:prSet/>
      <dgm:spPr/>
      <dgm:t>
        <a:bodyPr/>
        <a:lstStyle/>
        <a:p>
          <a:endParaRPr lang="ru-RU"/>
        </a:p>
      </dgm:t>
    </dgm:pt>
    <dgm:pt modelId="{A6EB72F5-FE39-4EA5-8350-44F27B5BDF30}" type="sibTrans" cxnId="{46E83C05-3064-455C-A9EC-1C7642845FBC}">
      <dgm:prSet/>
      <dgm:spPr/>
      <dgm:t>
        <a:bodyPr/>
        <a:lstStyle/>
        <a:p>
          <a:endParaRPr lang="ru-RU"/>
        </a:p>
      </dgm:t>
    </dgm:pt>
    <dgm:pt modelId="{1669660B-CD2A-419C-8E6D-8422B858BD5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стать спасателями </a:t>
          </a:r>
          <a:r>
            <a:rPr lang="ru-RU" sz="1800" dirty="0" err="1" smtClean="0">
              <a:solidFill>
                <a:schemeClr val="accent1">
                  <a:lumMod val="50000"/>
                </a:schemeClr>
              </a:solidFill>
            </a:rPr>
            <a:t>Нерпочек</a:t>
          </a: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!</a:t>
          </a:r>
          <a:endParaRPr lang="ru-RU" sz="1800" dirty="0">
            <a:solidFill>
              <a:schemeClr val="accent1">
                <a:lumMod val="50000"/>
              </a:schemeClr>
            </a:solidFill>
          </a:endParaRPr>
        </a:p>
      </dgm:t>
    </dgm:pt>
    <dgm:pt modelId="{874CA3AD-7879-4647-A1CB-E1486E16DA17}" type="parTrans" cxnId="{D84A66A7-50BF-4FD6-AA95-4CA63CB6FBA5}">
      <dgm:prSet/>
      <dgm:spPr/>
      <dgm:t>
        <a:bodyPr/>
        <a:lstStyle/>
        <a:p>
          <a:endParaRPr lang="ru-RU"/>
        </a:p>
      </dgm:t>
    </dgm:pt>
    <dgm:pt modelId="{F4677031-DFFF-4B2C-BB07-65FF5AADC742}" type="sibTrans" cxnId="{D84A66A7-50BF-4FD6-AA95-4CA63CB6FBA5}">
      <dgm:prSet/>
      <dgm:spPr/>
      <dgm:t>
        <a:bodyPr/>
        <a:lstStyle/>
        <a:p>
          <a:endParaRPr lang="ru-RU"/>
        </a:p>
      </dgm:t>
    </dgm:pt>
    <dgm:pt modelId="{13697B9E-2C3C-4D0E-9CD8-5E0FBC0D7D78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400" dirty="0"/>
        </a:p>
      </dgm:t>
    </dgm:pt>
    <dgm:pt modelId="{49D79561-BCF1-490C-8075-79E19BCE5BDE}" type="parTrans" cxnId="{089143A0-73DC-4AC2-8F19-114C2CD3143A}">
      <dgm:prSet/>
      <dgm:spPr/>
      <dgm:t>
        <a:bodyPr/>
        <a:lstStyle/>
        <a:p>
          <a:endParaRPr lang="ru-RU"/>
        </a:p>
      </dgm:t>
    </dgm:pt>
    <dgm:pt modelId="{C8A84BAE-36A4-4F6F-BF40-E2559F44FB9D}" type="sibTrans" cxnId="{089143A0-73DC-4AC2-8F19-114C2CD3143A}">
      <dgm:prSet/>
      <dgm:spPr/>
      <dgm:t>
        <a:bodyPr/>
        <a:lstStyle/>
        <a:p>
          <a:endParaRPr lang="ru-RU"/>
        </a:p>
      </dgm:t>
    </dgm:pt>
    <dgm:pt modelId="{59C9B500-DE34-49BD-85C3-967EA5AD484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Создать условия для формирования начала экологического мировоззрения и культуры ответственного отношения к окружающей среде</a:t>
          </a:r>
          <a:endParaRPr lang="ru-RU" sz="1600" dirty="0">
            <a:solidFill>
              <a:schemeClr val="accent1">
                <a:lumMod val="50000"/>
              </a:schemeClr>
            </a:solidFill>
          </a:endParaRPr>
        </a:p>
      </dgm:t>
    </dgm:pt>
    <dgm:pt modelId="{E4222064-CC7E-4E7A-A205-FD5B96D1F1DC}" type="parTrans" cxnId="{92D31B75-216D-489E-85CD-ACFE7E2EC5C6}">
      <dgm:prSet/>
      <dgm:spPr/>
      <dgm:t>
        <a:bodyPr/>
        <a:lstStyle/>
        <a:p>
          <a:endParaRPr lang="ru-RU"/>
        </a:p>
      </dgm:t>
    </dgm:pt>
    <dgm:pt modelId="{724B0A2E-9AD2-4AE9-927C-1D1D696CCD9F}" type="sibTrans" cxnId="{92D31B75-216D-489E-85CD-ACFE7E2EC5C6}">
      <dgm:prSet/>
      <dgm:spPr/>
      <dgm:t>
        <a:bodyPr/>
        <a:lstStyle/>
        <a:p>
          <a:endParaRPr lang="ru-RU"/>
        </a:p>
      </dgm:t>
    </dgm:pt>
    <dgm:pt modelId="{EA070A5A-E9A3-40B0-9F53-5423D3F2C82E}" type="pres">
      <dgm:prSet presAssocID="{738C2A62-D702-4085-8820-88C8540274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816FA45-6D0C-4202-B008-BA6FA6017C2A}" type="pres">
      <dgm:prSet presAssocID="{FEED7EEE-68E4-4ED7-9740-A17758EF9455}" presName="linNode" presStyleCnt="0"/>
      <dgm:spPr/>
    </dgm:pt>
    <dgm:pt modelId="{4D09C115-6C2A-471B-BD29-2B91698CE857}" type="pres">
      <dgm:prSet presAssocID="{FEED7EEE-68E4-4ED7-9740-A17758EF9455}" presName="parentShp" presStyleLbl="node1" presStyleIdx="0" presStyleCnt="2" custScaleX="194945" custScaleY="101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145BBE-923A-46DC-BA27-C8A926B7E12B}" type="pres">
      <dgm:prSet presAssocID="{FEED7EEE-68E4-4ED7-9740-A17758EF9455}" presName="childShp" presStyleLbl="bgAccFollowNode1" presStyleIdx="0" presStyleCnt="2" custScaleX="350805" custLinFactNeighborX="7662" custLinFactNeighborY="-3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1F3B7-28C1-4879-932C-5BADA7D4DAB8}" type="pres">
      <dgm:prSet presAssocID="{187EBDF3-1AFA-472F-9602-447C4A434C94}" presName="spacing" presStyleCnt="0"/>
      <dgm:spPr/>
    </dgm:pt>
    <dgm:pt modelId="{61CF20B0-F952-4568-BE1E-ECCC664C6F4B}" type="pres">
      <dgm:prSet presAssocID="{70F284A3-F514-4819-B0E2-F15EB06863A4}" presName="linNode" presStyleCnt="0"/>
      <dgm:spPr/>
    </dgm:pt>
    <dgm:pt modelId="{2ABB466F-B5CB-4168-AB81-0451AAB1C535}" type="pres">
      <dgm:prSet presAssocID="{70F284A3-F514-4819-B0E2-F15EB06863A4}" presName="parentShp" presStyleLbl="node1" presStyleIdx="1" presStyleCnt="2" custScaleX="94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5B7D14-5C9F-4E5C-9858-B58C2B05B9F1}" type="pres">
      <dgm:prSet presAssocID="{70F284A3-F514-4819-B0E2-F15EB06863A4}" presName="childShp" presStyleLbl="bgAccFollowNode1" presStyleIdx="1" presStyleCnt="2" custScaleX="166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E83C05-3064-455C-A9EC-1C7642845FBC}" srcId="{738C2A62-D702-4085-8820-88C8540274C8}" destId="{70F284A3-F514-4819-B0E2-F15EB06863A4}" srcOrd="1" destOrd="0" parTransId="{015A57EC-0D6E-43B8-9096-BB75A9DA7578}" sibTransId="{A6EB72F5-FE39-4EA5-8350-44F27B5BDF30}"/>
    <dgm:cxn modelId="{F8252D1C-3EEB-4A6C-B0BF-2D9FB5A5D824}" srcId="{738C2A62-D702-4085-8820-88C8540274C8}" destId="{FEED7EEE-68E4-4ED7-9740-A17758EF9455}" srcOrd="0" destOrd="0" parTransId="{71A3C9AE-94B4-4A1E-88CA-97296F9F6D7C}" sibTransId="{187EBDF3-1AFA-472F-9602-447C4A434C94}"/>
    <dgm:cxn modelId="{D988A61E-16FA-40C0-A99F-B91C5D38AD5C}" type="presOf" srcId="{13697B9E-2C3C-4D0E-9CD8-5E0FBC0D7D78}" destId="{8F5B7D14-5C9F-4E5C-9858-B58C2B05B9F1}" srcOrd="0" destOrd="0" presId="urn:microsoft.com/office/officeart/2005/8/layout/vList6"/>
    <dgm:cxn modelId="{C58826A9-5760-4904-93FA-0F0B4BE71316}" type="presOf" srcId="{59C9B500-DE34-49BD-85C3-967EA5AD4845}" destId="{EB145BBE-923A-46DC-BA27-C8A926B7E12B}" srcOrd="0" destOrd="0" presId="urn:microsoft.com/office/officeart/2005/8/layout/vList6"/>
    <dgm:cxn modelId="{DC1737D5-8BBC-4E68-B46F-AF8197C90C34}" type="presOf" srcId="{1669660B-CD2A-419C-8E6D-8422B858BD55}" destId="{8F5B7D14-5C9F-4E5C-9858-B58C2B05B9F1}" srcOrd="0" destOrd="1" presId="urn:microsoft.com/office/officeart/2005/8/layout/vList6"/>
    <dgm:cxn modelId="{089143A0-73DC-4AC2-8F19-114C2CD3143A}" srcId="{70F284A3-F514-4819-B0E2-F15EB06863A4}" destId="{13697B9E-2C3C-4D0E-9CD8-5E0FBC0D7D78}" srcOrd="0" destOrd="0" parTransId="{49D79561-BCF1-490C-8075-79E19BCE5BDE}" sibTransId="{C8A84BAE-36A4-4F6F-BF40-E2559F44FB9D}"/>
    <dgm:cxn modelId="{BEF4575C-479F-43B6-BFD0-F1F0685FB1CB}" type="presOf" srcId="{FEED7EEE-68E4-4ED7-9740-A17758EF9455}" destId="{4D09C115-6C2A-471B-BD29-2B91698CE857}" srcOrd="0" destOrd="0" presId="urn:microsoft.com/office/officeart/2005/8/layout/vList6"/>
    <dgm:cxn modelId="{25CC0522-8680-4B36-ABB7-912F4C39DFCA}" type="presOf" srcId="{70F284A3-F514-4819-B0E2-F15EB06863A4}" destId="{2ABB466F-B5CB-4168-AB81-0451AAB1C535}" srcOrd="0" destOrd="0" presId="urn:microsoft.com/office/officeart/2005/8/layout/vList6"/>
    <dgm:cxn modelId="{96730B75-1A44-4B28-8FDD-0E607ADAE3D7}" type="presOf" srcId="{738C2A62-D702-4085-8820-88C8540274C8}" destId="{EA070A5A-E9A3-40B0-9F53-5423D3F2C82E}" srcOrd="0" destOrd="0" presId="urn:microsoft.com/office/officeart/2005/8/layout/vList6"/>
    <dgm:cxn modelId="{D84A66A7-50BF-4FD6-AA95-4CA63CB6FBA5}" srcId="{70F284A3-F514-4819-B0E2-F15EB06863A4}" destId="{1669660B-CD2A-419C-8E6D-8422B858BD55}" srcOrd="1" destOrd="0" parTransId="{874CA3AD-7879-4647-A1CB-E1486E16DA17}" sibTransId="{F4677031-DFFF-4B2C-BB07-65FF5AADC742}"/>
    <dgm:cxn modelId="{92D31B75-216D-489E-85CD-ACFE7E2EC5C6}" srcId="{FEED7EEE-68E4-4ED7-9740-A17758EF9455}" destId="{59C9B500-DE34-49BD-85C3-967EA5AD4845}" srcOrd="0" destOrd="0" parTransId="{E4222064-CC7E-4E7A-A205-FD5B96D1F1DC}" sibTransId="{724B0A2E-9AD2-4AE9-927C-1D1D696CCD9F}"/>
    <dgm:cxn modelId="{7809AC18-2A1A-4695-9AF3-06E9E19F2438}" type="presParOf" srcId="{EA070A5A-E9A3-40B0-9F53-5423D3F2C82E}" destId="{F816FA45-6D0C-4202-B008-BA6FA6017C2A}" srcOrd="0" destOrd="0" presId="urn:microsoft.com/office/officeart/2005/8/layout/vList6"/>
    <dgm:cxn modelId="{55CE8E93-0415-4D5F-A6AC-9379C3DE5406}" type="presParOf" srcId="{F816FA45-6D0C-4202-B008-BA6FA6017C2A}" destId="{4D09C115-6C2A-471B-BD29-2B91698CE857}" srcOrd="0" destOrd="0" presId="urn:microsoft.com/office/officeart/2005/8/layout/vList6"/>
    <dgm:cxn modelId="{7F832BF0-1B3F-4B93-8D08-A426B86F66E9}" type="presParOf" srcId="{F816FA45-6D0C-4202-B008-BA6FA6017C2A}" destId="{EB145BBE-923A-46DC-BA27-C8A926B7E12B}" srcOrd="1" destOrd="0" presId="urn:microsoft.com/office/officeart/2005/8/layout/vList6"/>
    <dgm:cxn modelId="{E3B5649B-3E43-486E-8960-D887C6A8C892}" type="presParOf" srcId="{EA070A5A-E9A3-40B0-9F53-5423D3F2C82E}" destId="{7791F3B7-28C1-4879-932C-5BADA7D4DAB8}" srcOrd="1" destOrd="0" presId="urn:microsoft.com/office/officeart/2005/8/layout/vList6"/>
    <dgm:cxn modelId="{5EDC7EAB-12A9-4D25-AE1C-D46BB3731934}" type="presParOf" srcId="{EA070A5A-E9A3-40B0-9F53-5423D3F2C82E}" destId="{61CF20B0-F952-4568-BE1E-ECCC664C6F4B}" srcOrd="2" destOrd="0" presId="urn:microsoft.com/office/officeart/2005/8/layout/vList6"/>
    <dgm:cxn modelId="{21CF7E9D-37B7-4CDF-A2D3-0B8A62272227}" type="presParOf" srcId="{61CF20B0-F952-4568-BE1E-ECCC664C6F4B}" destId="{2ABB466F-B5CB-4168-AB81-0451AAB1C535}" srcOrd="0" destOrd="0" presId="urn:microsoft.com/office/officeart/2005/8/layout/vList6"/>
    <dgm:cxn modelId="{55F69960-1FDD-4776-B891-1309AABFBA03}" type="presParOf" srcId="{61CF20B0-F952-4568-BE1E-ECCC664C6F4B}" destId="{8F5B7D14-5C9F-4E5C-9858-B58C2B05B9F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7B0186-72FC-44E0-8DC8-03C93718F70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9875E1-76C3-430F-BF75-DBEADFBBB5C9}">
      <dgm:prSet custT="1"/>
      <dgm:spPr>
        <a:solidFill>
          <a:srgbClr val="62E46E"/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включить детей в совместное планирование на основе выявления их интересов</a:t>
          </a:r>
          <a:endParaRPr lang="ru-RU" sz="1600" dirty="0">
            <a:solidFill>
              <a:schemeClr val="accent1">
                <a:lumMod val="50000"/>
              </a:schemeClr>
            </a:solidFill>
          </a:endParaRPr>
        </a:p>
      </dgm:t>
    </dgm:pt>
    <dgm:pt modelId="{B2D618C4-FC05-45BA-B449-48A9BEFA4D9C}" type="parTrans" cxnId="{AA1F7A43-5D95-4C20-891E-CA8EF3124C4E}">
      <dgm:prSet/>
      <dgm:spPr/>
      <dgm:t>
        <a:bodyPr/>
        <a:lstStyle/>
        <a:p>
          <a:endParaRPr lang="ru-RU"/>
        </a:p>
      </dgm:t>
    </dgm:pt>
    <dgm:pt modelId="{3EAAF9A7-218E-49E7-93F6-66C1D7C83955}" type="sibTrans" cxnId="{AA1F7A43-5D95-4C20-891E-CA8EF3124C4E}">
      <dgm:prSet/>
      <dgm:spPr/>
      <dgm:t>
        <a:bodyPr/>
        <a:lstStyle/>
        <a:p>
          <a:endParaRPr lang="ru-RU"/>
        </a:p>
      </dgm:t>
    </dgm:pt>
    <dgm:pt modelId="{7FED81C6-16A0-485E-812C-49A4EA7501BC}">
      <dgm:prSet custT="1"/>
      <dgm:spPr>
        <a:solidFill>
          <a:srgbClr val="DE7EEE"/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внести преобразования в среду мотивирующие детей на предстоящую деятельность в рамках проекта</a:t>
          </a:r>
          <a:endParaRPr lang="ru-RU" sz="1600" dirty="0">
            <a:solidFill>
              <a:schemeClr val="accent1">
                <a:lumMod val="50000"/>
              </a:schemeClr>
            </a:solidFill>
          </a:endParaRPr>
        </a:p>
      </dgm:t>
    </dgm:pt>
    <dgm:pt modelId="{C59C9930-BC91-44A9-A15C-5B3D503BEAEB}" type="parTrans" cxnId="{DD9E3F70-0D4E-430D-8C01-9128076A0DFE}">
      <dgm:prSet/>
      <dgm:spPr/>
      <dgm:t>
        <a:bodyPr/>
        <a:lstStyle/>
        <a:p>
          <a:endParaRPr lang="ru-RU"/>
        </a:p>
      </dgm:t>
    </dgm:pt>
    <dgm:pt modelId="{EE652774-D723-461F-806A-04D3BF511C43}" type="sibTrans" cxnId="{DD9E3F70-0D4E-430D-8C01-9128076A0DFE}">
      <dgm:prSet/>
      <dgm:spPr/>
      <dgm:t>
        <a:bodyPr/>
        <a:lstStyle/>
        <a:p>
          <a:endParaRPr lang="ru-RU"/>
        </a:p>
      </dgm:t>
    </dgm:pt>
    <dgm:pt modelId="{41621AB6-6656-4DD1-8D97-78BBEFC56FBF}">
      <dgm:prSet/>
      <dgm:spPr>
        <a:solidFill>
          <a:srgbClr val="DDEC20"/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</a:rPr>
            <a:t>дать детям элементарные представления о загрязнении окружающей среды, о некоторых правилах экологической безопасности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9738F288-FA0A-40E4-BC04-A3E5E52F83E0}" type="parTrans" cxnId="{5A6FF195-AB54-46EB-8FFF-413336C2F7BA}">
      <dgm:prSet/>
      <dgm:spPr/>
      <dgm:t>
        <a:bodyPr/>
        <a:lstStyle/>
        <a:p>
          <a:endParaRPr lang="ru-RU"/>
        </a:p>
      </dgm:t>
    </dgm:pt>
    <dgm:pt modelId="{A06F818A-766D-400A-8005-4252A3649A95}" type="sibTrans" cxnId="{5A6FF195-AB54-46EB-8FFF-413336C2F7BA}">
      <dgm:prSet/>
      <dgm:spPr/>
      <dgm:t>
        <a:bodyPr/>
        <a:lstStyle/>
        <a:p>
          <a:endParaRPr lang="ru-RU"/>
        </a:p>
      </dgm:t>
    </dgm:pt>
    <dgm:pt modelId="{9C47B111-F61C-4639-900B-59071ADFE834}">
      <dgm:prSet custT="1"/>
      <dgm:spPr>
        <a:solidFill>
          <a:srgbClr val="50BAEA"/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формировать у детей предпосылки самостоятельного исследовательского поиска</a:t>
          </a:r>
          <a:r>
            <a:rPr lang="ru-RU" sz="1600" dirty="0" smtClean="0"/>
            <a:t> </a:t>
          </a:r>
          <a:endParaRPr lang="ru-RU" sz="1600" dirty="0"/>
        </a:p>
      </dgm:t>
    </dgm:pt>
    <dgm:pt modelId="{E1170106-C464-4A45-A8CC-CBA8220FEDD0}" type="parTrans" cxnId="{8B8102B7-BC71-44D4-B477-948DDF9B5781}">
      <dgm:prSet/>
      <dgm:spPr/>
      <dgm:t>
        <a:bodyPr/>
        <a:lstStyle/>
        <a:p>
          <a:endParaRPr lang="ru-RU"/>
        </a:p>
      </dgm:t>
    </dgm:pt>
    <dgm:pt modelId="{997E0E7D-F9AA-4A85-BBD7-F9184A2F5521}" type="sibTrans" cxnId="{8B8102B7-BC71-44D4-B477-948DDF9B5781}">
      <dgm:prSet/>
      <dgm:spPr/>
      <dgm:t>
        <a:bodyPr/>
        <a:lstStyle/>
        <a:p>
          <a:endParaRPr lang="ru-RU"/>
        </a:p>
      </dgm:t>
    </dgm:pt>
    <dgm:pt modelId="{757B6350-8776-40D8-9019-9C029D25EE54}">
      <dgm:prSet/>
      <dgm:spPr>
        <a:solidFill>
          <a:srgbClr val="ECC156"/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</a:rPr>
            <a:t>воспитывать неравнодушное отношение к природе, понимание того, что от действий каждого человека зависит состояние окружающей среды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4FBFC067-77AA-44F4-B932-F38AD23F70B0}" type="parTrans" cxnId="{E5B6F7D9-8E22-4A7D-B630-E040A1C6BB6C}">
      <dgm:prSet/>
      <dgm:spPr/>
      <dgm:t>
        <a:bodyPr/>
        <a:lstStyle/>
        <a:p>
          <a:endParaRPr lang="ru-RU"/>
        </a:p>
      </dgm:t>
    </dgm:pt>
    <dgm:pt modelId="{02DC0D12-BAE1-4996-A422-32485F5943B9}" type="sibTrans" cxnId="{E5B6F7D9-8E22-4A7D-B630-E040A1C6BB6C}">
      <dgm:prSet/>
      <dgm:spPr/>
      <dgm:t>
        <a:bodyPr/>
        <a:lstStyle/>
        <a:p>
          <a:endParaRPr lang="ru-RU"/>
        </a:p>
      </dgm:t>
    </dgm:pt>
    <dgm:pt modelId="{85E45CA8-9797-4104-8D2D-BF02DD5E134D}" type="pres">
      <dgm:prSet presAssocID="{3C7B0186-72FC-44E0-8DC8-03C93718F70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EB4696-D2BD-45B8-A20D-FDED37F71CFC}" type="pres">
      <dgm:prSet presAssocID="{279875E1-76C3-430F-BF75-DBEADFBBB5C9}" presName="node" presStyleLbl="node1" presStyleIdx="0" presStyleCnt="5" custLinFactNeighborX="2991" custLinFactNeighborY="7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9CE44-5F34-49E5-963A-BFE6F6CA5EEA}" type="pres">
      <dgm:prSet presAssocID="{3EAAF9A7-218E-49E7-93F6-66C1D7C83955}" presName="sibTrans" presStyleCnt="0"/>
      <dgm:spPr/>
    </dgm:pt>
    <dgm:pt modelId="{A55CA2C3-D690-4420-853B-394311414622}" type="pres">
      <dgm:prSet presAssocID="{7FED81C6-16A0-485E-812C-49A4EA7501BC}" presName="node" presStyleLbl="node1" presStyleIdx="1" presStyleCnt="5" custLinFactNeighborX="0" custLinFactNeighborY="7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64EA4-DDE8-456C-A559-1F3C731C23DD}" type="pres">
      <dgm:prSet presAssocID="{EE652774-D723-461F-806A-04D3BF511C43}" presName="sibTrans" presStyleCnt="0"/>
      <dgm:spPr/>
    </dgm:pt>
    <dgm:pt modelId="{E048153B-32C2-493D-BBEA-D2503E60C11F}" type="pres">
      <dgm:prSet presAssocID="{757B6350-8776-40D8-9019-9C029D25EE54}" presName="node" presStyleLbl="node1" presStyleIdx="2" presStyleCnt="5" custLinFactNeighborX="-1682" custLinFactNeighborY="7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A7525-111A-49CD-B356-04967997FBE0}" type="pres">
      <dgm:prSet presAssocID="{02DC0D12-BAE1-4996-A422-32485F5943B9}" presName="sibTrans" presStyleCnt="0"/>
      <dgm:spPr/>
    </dgm:pt>
    <dgm:pt modelId="{CB2C4133-E402-4E04-B0FD-481572E2DE7D}" type="pres">
      <dgm:prSet presAssocID="{9C47B111-F61C-4639-900B-59071ADFE834}" presName="node" presStyleLbl="node1" presStyleIdx="3" presStyleCnt="5" custLinFactNeighborX="-2477" custLinFactNeighborY="10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BF1EA-DE83-4FD1-8609-962188148424}" type="pres">
      <dgm:prSet presAssocID="{997E0E7D-F9AA-4A85-BBD7-F9184A2F5521}" presName="sibTrans" presStyleCnt="0"/>
      <dgm:spPr/>
    </dgm:pt>
    <dgm:pt modelId="{4930CFFC-3518-477B-AC2D-F6F928DCA847}" type="pres">
      <dgm:prSet presAssocID="{41621AB6-6656-4DD1-8D97-78BBEFC56FBF}" presName="node" presStyleLbl="node1" presStyleIdx="4" presStyleCnt="5" custLinFactNeighborX="2477" custLinFactNeighborY="10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56DCE5-0388-490D-87D0-62FC94D7CE38}" type="presOf" srcId="{279875E1-76C3-430F-BF75-DBEADFBBB5C9}" destId="{9FEB4696-D2BD-45B8-A20D-FDED37F71CFC}" srcOrd="0" destOrd="0" presId="urn:microsoft.com/office/officeart/2005/8/layout/default"/>
    <dgm:cxn modelId="{8B8102B7-BC71-44D4-B477-948DDF9B5781}" srcId="{3C7B0186-72FC-44E0-8DC8-03C93718F706}" destId="{9C47B111-F61C-4639-900B-59071ADFE834}" srcOrd="3" destOrd="0" parTransId="{E1170106-C464-4A45-A8CC-CBA8220FEDD0}" sibTransId="{997E0E7D-F9AA-4A85-BBD7-F9184A2F5521}"/>
    <dgm:cxn modelId="{29C75AA8-A9CB-438B-AA57-79D8B6CA40C5}" type="presOf" srcId="{9C47B111-F61C-4639-900B-59071ADFE834}" destId="{CB2C4133-E402-4E04-B0FD-481572E2DE7D}" srcOrd="0" destOrd="0" presId="urn:microsoft.com/office/officeart/2005/8/layout/default"/>
    <dgm:cxn modelId="{AA1F7A43-5D95-4C20-891E-CA8EF3124C4E}" srcId="{3C7B0186-72FC-44E0-8DC8-03C93718F706}" destId="{279875E1-76C3-430F-BF75-DBEADFBBB5C9}" srcOrd="0" destOrd="0" parTransId="{B2D618C4-FC05-45BA-B449-48A9BEFA4D9C}" sibTransId="{3EAAF9A7-218E-49E7-93F6-66C1D7C83955}"/>
    <dgm:cxn modelId="{58204C22-D53B-4CE7-B1C4-8D3ED78A2DEB}" type="presOf" srcId="{41621AB6-6656-4DD1-8D97-78BBEFC56FBF}" destId="{4930CFFC-3518-477B-AC2D-F6F928DCA847}" srcOrd="0" destOrd="0" presId="urn:microsoft.com/office/officeart/2005/8/layout/default"/>
    <dgm:cxn modelId="{5A6FF195-AB54-46EB-8FFF-413336C2F7BA}" srcId="{3C7B0186-72FC-44E0-8DC8-03C93718F706}" destId="{41621AB6-6656-4DD1-8D97-78BBEFC56FBF}" srcOrd="4" destOrd="0" parTransId="{9738F288-FA0A-40E4-BC04-A3E5E52F83E0}" sibTransId="{A06F818A-766D-400A-8005-4252A3649A95}"/>
    <dgm:cxn modelId="{96FB8A09-513E-448A-8FCD-60833C734BF7}" type="presOf" srcId="{3C7B0186-72FC-44E0-8DC8-03C93718F706}" destId="{85E45CA8-9797-4104-8D2D-BF02DD5E134D}" srcOrd="0" destOrd="0" presId="urn:microsoft.com/office/officeart/2005/8/layout/default"/>
    <dgm:cxn modelId="{DD9E3F70-0D4E-430D-8C01-9128076A0DFE}" srcId="{3C7B0186-72FC-44E0-8DC8-03C93718F706}" destId="{7FED81C6-16A0-485E-812C-49A4EA7501BC}" srcOrd="1" destOrd="0" parTransId="{C59C9930-BC91-44A9-A15C-5B3D503BEAEB}" sibTransId="{EE652774-D723-461F-806A-04D3BF511C43}"/>
    <dgm:cxn modelId="{09835597-6592-4773-BDAC-956A69BF8CBC}" type="presOf" srcId="{7FED81C6-16A0-485E-812C-49A4EA7501BC}" destId="{A55CA2C3-D690-4420-853B-394311414622}" srcOrd="0" destOrd="0" presId="urn:microsoft.com/office/officeart/2005/8/layout/default"/>
    <dgm:cxn modelId="{E5B6F7D9-8E22-4A7D-B630-E040A1C6BB6C}" srcId="{3C7B0186-72FC-44E0-8DC8-03C93718F706}" destId="{757B6350-8776-40D8-9019-9C029D25EE54}" srcOrd="2" destOrd="0" parTransId="{4FBFC067-77AA-44F4-B932-F38AD23F70B0}" sibTransId="{02DC0D12-BAE1-4996-A422-32485F5943B9}"/>
    <dgm:cxn modelId="{358C86C0-1BE9-4770-AEAC-89697F466C51}" type="presOf" srcId="{757B6350-8776-40D8-9019-9C029D25EE54}" destId="{E048153B-32C2-493D-BBEA-D2503E60C11F}" srcOrd="0" destOrd="0" presId="urn:microsoft.com/office/officeart/2005/8/layout/default"/>
    <dgm:cxn modelId="{03E30B9F-D9BF-44D8-8412-39C2B6DD7680}" type="presParOf" srcId="{85E45CA8-9797-4104-8D2D-BF02DD5E134D}" destId="{9FEB4696-D2BD-45B8-A20D-FDED37F71CFC}" srcOrd="0" destOrd="0" presId="urn:microsoft.com/office/officeart/2005/8/layout/default"/>
    <dgm:cxn modelId="{70F3821B-48D9-4C4D-9A5F-71FE8FB13B3F}" type="presParOf" srcId="{85E45CA8-9797-4104-8D2D-BF02DD5E134D}" destId="{BC99CE44-5F34-49E5-963A-BFE6F6CA5EEA}" srcOrd="1" destOrd="0" presId="urn:microsoft.com/office/officeart/2005/8/layout/default"/>
    <dgm:cxn modelId="{FE4487F2-8815-40C5-9500-9D84E34F7631}" type="presParOf" srcId="{85E45CA8-9797-4104-8D2D-BF02DD5E134D}" destId="{A55CA2C3-D690-4420-853B-394311414622}" srcOrd="2" destOrd="0" presId="urn:microsoft.com/office/officeart/2005/8/layout/default"/>
    <dgm:cxn modelId="{C7AADB4D-64A1-46AD-A2D5-B27B38264876}" type="presParOf" srcId="{85E45CA8-9797-4104-8D2D-BF02DD5E134D}" destId="{69F64EA4-DDE8-456C-A559-1F3C731C23DD}" srcOrd="3" destOrd="0" presId="urn:microsoft.com/office/officeart/2005/8/layout/default"/>
    <dgm:cxn modelId="{E1715306-CC8A-4FF6-AEDA-9A390D8EFEDF}" type="presParOf" srcId="{85E45CA8-9797-4104-8D2D-BF02DD5E134D}" destId="{E048153B-32C2-493D-BBEA-D2503E60C11F}" srcOrd="4" destOrd="0" presId="urn:microsoft.com/office/officeart/2005/8/layout/default"/>
    <dgm:cxn modelId="{D90324B7-2D64-4AD7-93B0-DCB924CA0466}" type="presParOf" srcId="{85E45CA8-9797-4104-8D2D-BF02DD5E134D}" destId="{D18A7525-111A-49CD-B356-04967997FBE0}" srcOrd="5" destOrd="0" presId="urn:microsoft.com/office/officeart/2005/8/layout/default"/>
    <dgm:cxn modelId="{16E11D99-0C0C-41B8-BB07-AE9C39F416D8}" type="presParOf" srcId="{85E45CA8-9797-4104-8D2D-BF02DD5E134D}" destId="{CB2C4133-E402-4E04-B0FD-481572E2DE7D}" srcOrd="6" destOrd="0" presId="urn:microsoft.com/office/officeart/2005/8/layout/default"/>
    <dgm:cxn modelId="{AD780172-DB7F-45C6-8A2B-DE9C69FA367A}" type="presParOf" srcId="{85E45CA8-9797-4104-8D2D-BF02DD5E134D}" destId="{5CBBF1EA-DE83-4FD1-8609-962188148424}" srcOrd="7" destOrd="0" presId="urn:microsoft.com/office/officeart/2005/8/layout/default"/>
    <dgm:cxn modelId="{47B181A7-DA6E-421F-9AE8-2E951667C071}" type="presParOf" srcId="{85E45CA8-9797-4104-8D2D-BF02DD5E134D}" destId="{4930CFFC-3518-477B-AC2D-F6F928DCA84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8C2A62-D702-4085-8820-88C8540274C8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ED7EEE-68E4-4ED7-9740-A17758EF9455}">
      <dgm:prSet phldrT="[Текст]" custT="1"/>
      <dgm:spPr/>
      <dgm:t>
        <a:bodyPr/>
        <a:lstStyle/>
        <a:p>
          <a:r>
            <a:rPr lang="ru-RU" sz="1800" dirty="0" smtClean="0"/>
            <a:t>Педагогическая цель</a:t>
          </a:r>
          <a:endParaRPr lang="ru-RU" sz="1800" dirty="0"/>
        </a:p>
      </dgm:t>
    </dgm:pt>
    <dgm:pt modelId="{71A3C9AE-94B4-4A1E-88CA-97296F9F6D7C}" type="parTrans" cxnId="{F8252D1C-3EEB-4A6C-B0BF-2D9FB5A5D824}">
      <dgm:prSet/>
      <dgm:spPr/>
      <dgm:t>
        <a:bodyPr/>
        <a:lstStyle/>
        <a:p>
          <a:endParaRPr lang="ru-RU"/>
        </a:p>
      </dgm:t>
    </dgm:pt>
    <dgm:pt modelId="{187EBDF3-1AFA-472F-9602-447C4A434C94}" type="sibTrans" cxnId="{F8252D1C-3EEB-4A6C-B0BF-2D9FB5A5D824}">
      <dgm:prSet/>
      <dgm:spPr/>
      <dgm:t>
        <a:bodyPr/>
        <a:lstStyle/>
        <a:p>
          <a:endParaRPr lang="ru-RU"/>
        </a:p>
      </dgm:t>
    </dgm:pt>
    <dgm:pt modelId="{70F284A3-F514-4819-B0E2-F15EB06863A4}">
      <dgm:prSet phldrT="[Текст]" custT="1"/>
      <dgm:spPr/>
      <dgm:t>
        <a:bodyPr/>
        <a:lstStyle/>
        <a:p>
          <a:r>
            <a:rPr lang="ru-RU" sz="1800" dirty="0" smtClean="0"/>
            <a:t>Детская цель</a:t>
          </a:r>
          <a:endParaRPr lang="ru-RU" sz="1800" dirty="0"/>
        </a:p>
      </dgm:t>
    </dgm:pt>
    <dgm:pt modelId="{015A57EC-0D6E-43B8-9096-BB75A9DA7578}" type="parTrans" cxnId="{46E83C05-3064-455C-A9EC-1C7642845FBC}">
      <dgm:prSet/>
      <dgm:spPr/>
      <dgm:t>
        <a:bodyPr/>
        <a:lstStyle/>
        <a:p>
          <a:endParaRPr lang="ru-RU"/>
        </a:p>
      </dgm:t>
    </dgm:pt>
    <dgm:pt modelId="{A6EB72F5-FE39-4EA5-8350-44F27B5BDF30}" type="sibTrans" cxnId="{46E83C05-3064-455C-A9EC-1C7642845FBC}">
      <dgm:prSet/>
      <dgm:spPr/>
      <dgm:t>
        <a:bodyPr/>
        <a:lstStyle/>
        <a:p>
          <a:endParaRPr lang="ru-RU"/>
        </a:p>
      </dgm:t>
    </dgm:pt>
    <dgm:pt modelId="{1669660B-CD2A-419C-8E6D-8422B858BD5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стать спасателями </a:t>
          </a:r>
          <a:r>
            <a:rPr lang="ru-RU" sz="1800" dirty="0" err="1" smtClean="0">
              <a:solidFill>
                <a:schemeClr val="accent1">
                  <a:lumMod val="50000"/>
                </a:schemeClr>
              </a:solidFill>
            </a:rPr>
            <a:t>Нерпочек</a:t>
          </a: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!</a:t>
          </a:r>
          <a:endParaRPr lang="ru-RU" sz="1800" dirty="0">
            <a:solidFill>
              <a:schemeClr val="accent1">
                <a:lumMod val="50000"/>
              </a:schemeClr>
            </a:solidFill>
          </a:endParaRPr>
        </a:p>
      </dgm:t>
    </dgm:pt>
    <dgm:pt modelId="{874CA3AD-7879-4647-A1CB-E1486E16DA17}" type="parTrans" cxnId="{D84A66A7-50BF-4FD6-AA95-4CA63CB6FBA5}">
      <dgm:prSet/>
      <dgm:spPr/>
      <dgm:t>
        <a:bodyPr/>
        <a:lstStyle/>
        <a:p>
          <a:endParaRPr lang="ru-RU"/>
        </a:p>
      </dgm:t>
    </dgm:pt>
    <dgm:pt modelId="{F4677031-DFFF-4B2C-BB07-65FF5AADC742}" type="sibTrans" cxnId="{D84A66A7-50BF-4FD6-AA95-4CA63CB6FBA5}">
      <dgm:prSet/>
      <dgm:spPr/>
      <dgm:t>
        <a:bodyPr/>
        <a:lstStyle/>
        <a:p>
          <a:endParaRPr lang="ru-RU"/>
        </a:p>
      </dgm:t>
    </dgm:pt>
    <dgm:pt modelId="{13697B9E-2C3C-4D0E-9CD8-5E0FBC0D7D78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400" dirty="0"/>
        </a:p>
      </dgm:t>
    </dgm:pt>
    <dgm:pt modelId="{49D79561-BCF1-490C-8075-79E19BCE5BDE}" type="parTrans" cxnId="{089143A0-73DC-4AC2-8F19-114C2CD3143A}">
      <dgm:prSet/>
      <dgm:spPr/>
      <dgm:t>
        <a:bodyPr/>
        <a:lstStyle/>
        <a:p>
          <a:endParaRPr lang="ru-RU"/>
        </a:p>
      </dgm:t>
    </dgm:pt>
    <dgm:pt modelId="{C8A84BAE-36A4-4F6F-BF40-E2559F44FB9D}" type="sibTrans" cxnId="{089143A0-73DC-4AC2-8F19-114C2CD3143A}">
      <dgm:prSet/>
      <dgm:spPr/>
      <dgm:t>
        <a:bodyPr/>
        <a:lstStyle/>
        <a:p>
          <a:endParaRPr lang="ru-RU"/>
        </a:p>
      </dgm:t>
    </dgm:pt>
    <dgm:pt modelId="{59C9B500-DE34-49BD-85C3-967EA5AD484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Создать условия для формирования начала экологического мировоззрения и культуры ответственного отношения к окружающей среде</a:t>
          </a:r>
          <a:endParaRPr lang="ru-RU" sz="1600" dirty="0">
            <a:solidFill>
              <a:schemeClr val="accent1">
                <a:lumMod val="50000"/>
              </a:schemeClr>
            </a:solidFill>
          </a:endParaRPr>
        </a:p>
      </dgm:t>
    </dgm:pt>
    <dgm:pt modelId="{E4222064-CC7E-4E7A-A205-FD5B96D1F1DC}" type="parTrans" cxnId="{92D31B75-216D-489E-85CD-ACFE7E2EC5C6}">
      <dgm:prSet/>
      <dgm:spPr/>
      <dgm:t>
        <a:bodyPr/>
        <a:lstStyle/>
        <a:p>
          <a:endParaRPr lang="ru-RU"/>
        </a:p>
      </dgm:t>
    </dgm:pt>
    <dgm:pt modelId="{724B0A2E-9AD2-4AE9-927C-1D1D696CCD9F}" type="sibTrans" cxnId="{92D31B75-216D-489E-85CD-ACFE7E2EC5C6}">
      <dgm:prSet/>
      <dgm:spPr/>
      <dgm:t>
        <a:bodyPr/>
        <a:lstStyle/>
        <a:p>
          <a:endParaRPr lang="ru-RU"/>
        </a:p>
      </dgm:t>
    </dgm:pt>
    <dgm:pt modelId="{EA070A5A-E9A3-40B0-9F53-5423D3F2C82E}" type="pres">
      <dgm:prSet presAssocID="{738C2A62-D702-4085-8820-88C8540274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816FA45-6D0C-4202-B008-BA6FA6017C2A}" type="pres">
      <dgm:prSet presAssocID="{FEED7EEE-68E4-4ED7-9740-A17758EF9455}" presName="linNode" presStyleCnt="0"/>
      <dgm:spPr/>
    </dgm:pt>
    <dgm:pt modelId="{4D09C115-6C2A-471B-BD29-2B91698CE857}" type="pres">
      <dgm:prSet presAssocID="{FEED7EEE-68E4-4ED7-9740-A17758EF9455}" presName="parentShp" presStyleLbl="node1" presStyleIdx="0" presStyleCnt="2" custScaleX="194945" custScaleY="101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145BBE-923A-46DC-BA27-C8A926B7E12B}" type="pres">
      <dgm:prSet presAssocID="{FEED7EEE-68E4-4ED7-9740-A17758EF9455}" presName="childShp" presStyleLbl="bgAccFollowNode1" presStyleIdx="0" presStyleCnt="2" custScaleX="350805" custLinFactNeighborX="7662" custLinFactNeighborY="-3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1F3B7-28C1-4879-932C-5BADA7D4DAB8}" type="pres">
      <dgm:prSet presAssocID="{187EBDF3-1AFA-472F-9602-447C4A434C94}" presName="spacing" presStyleCnt="0"/>
      <dgm:spPr/>
    </dgm:pt>
    <dgm:pt modelId="{61CF20B0-F952-4568-BE1E-ECCC664C6F4B}" type="pres">
      <dgm:prSet presAssocID="{70F284A3-F514-4819-B0E2-F15EB06863A4}" presName="linNode" presStyleCnt="0"/>
      <dgm:spPr/>
    </dgm:pt>
    <dgm:pt modelId="{2ABB466F-B5CB-4168-AB81-0451AAB1C535}" type="pres">
      <dgm:prSet presAssocID="{70F284A3-F514-4819-B0E2-F15EB06863A4}" presName="parentShp" presStyleLbl="node1" presStyleIdx="1" presStyleCnt="2" custScaleX="94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5B7D14-5C9F-4E5C-9858-B58C2B05B9F1}" type="pres">
      <dgm:prSet presAssocID="{70F284A3-F514-4819-B0E2-F15EB06863A4}" presName="childShp" presStyleLbl="bgAccFollowNode1" presStyleIdx="1" presStyleCnt="2" custScaleX="166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E83C05-3064-455C-A9EC-1C7642845FBC}" srcId="{738C2A62-D702-4085-8820-88C8540274C8}" destId="{70F284A3-F514-4819-B0E2-F15EB06863A4}" srcOrd="1" destOrd="0" parTransId="{015A57EC-0D6E-43B8-9096-BB75A9DA7578}" sibTransId="{A6EB72F5-FE39-4EA5-8350-44F27B5BDF30}"/>
    <dgm:cxn modelId="{F8252D1C-3EEB-4A6C-B0BF-2D9FB5A5D824}" srcId="{738C2A62-D702-4085-8820-88C8540274C8}" destId="{FEED7EEE-68E4-4ED7-9740-A17758EF9455}" srcOrd="0" destOrd="0" parTransId="{71A3C9AE-94B4-4A1E-88CA-97296F9F6D7C}" sibTransId="{187EBDF3-1AFA-472F-9602-447C4A434C94}"/>
    <dgm:cxn modelId="{D988A61E-16FA-40C0-A99F-B91C5D38AD5C}" type="presOf" srcId="{13697B9E-2C3C-4D0E-9CD8-5E0FBC0D7D78}" destId="{8F5B7D14-5C9F-4E5C-9858-B58C2B05B9F1}" srcOrd="0" destOrd="0" presId="urn:microsoft.com/office/officeart/2005/8/layout/vList6"/>
    <dgm:cxn modelId="{C58826A9-5760-4904-93FA-0F0B4BE71316}" type="presOf" srcId="{59C9B500-DE34-49BD-85C3-967EA5AD4845}" destId="{EB145BBE-923A-46DC-BA27-C8A926B7E12B}" srcOrd="0" destOrd="0" presId="urn:microsoft.com/office/officeart/2005/8/layout/vList6"/>
    <dgm:cxn modelId="{DC1737D5-8BBC-4E68-B46F-AF8197C90C34}" type="presOf" srcId="{1669660B-CD2A-419C-8E6D-8422B858BD55}" destId="{8F5B7D14-5C9F-4E5C-9858-B58C2B05B9F1}" srcOrd="0" destOrd="1" presId="urn:microsoft.com/office/officeart/2005/8/layout/vList6"/>
    <dgm:cxn modelId="{089143A0-73DC-4AC2-8F19-114C2CD3143A}" srcId="{70F284A3-F514-4819-B0E2-F15EB06863A4}" destId="{13697B9E-2C3C-4D0E-9CD8-5E0FBC0D7D78}" srcOrd="0" destOrd="0" parTransId="{49D79561-BCF1-490C-8075-79E19BCE5BDE}" sibTransId="{C8A84BAE-36A4-4F6F-BF40-E2559F44FB9D}"/>
    <dgm:cxn modelId="{BEF4575C-479F-43B6-BFD0-F1F0685FB1CB}" type="presOf" srcId="{FEED7EEE-68E4-4ED7-9740-A17758EF9455}" destId="{4D09C115-6C2A-471B-BD29-2B91698CE857}" srcOrd="0" destOrd="0" presId="urn:microsoft.com/office/officeart/2005/8/layout/vList6"/>
    <dgm:cxn modelId="{25CC0522-8680-4B36-ABB7-912F4C39DFCA}" type="presOf" srcId="{70F284A3-F514-4819-B0E2-F15EB06863A4}" destId="{2ABB466F-B5CB-4168-AB81-0451AAB1C535}" srcOrd="0" destOrd="0" presId="urn:microsoft.com/office/officeart/2005/8/layout/vList6"/>
    <dgm:cxn modelId="{96730B75-1A44-4B28-8FDD-0E607ADAE3D7}" type="presOf" srcId="{738C2A62-D702-4085-8820-88C8540274C8}" destId="{EA070A5A-E9A3-40B0-9F53-5423D3F2C82E}" srcOrd="0" destOrd="0" presId="urn:microsoft.com/office/officeart/2005/8/layout/vList6"/>
    <dgm:cxn modelId="{D84A66A7-50BF-4FD6-AA95-4CA63CB6FBA5}" srcId="{70F284A3-F514-4819-B0E2-F15EB06863A4}" destId="{1669660B-CD2A-419C-8E6D-8422B858BD55}" srcOrd="1" destOrd="0" parTransId="{874CA3AD-7879-4647-A1CB-E1486E16DA17}" sibTransId="{F4677031-DFFF-4B2C-BB07-65FF5AADC742}"/>
    <dgm:cxn modelId="{92D31B75-216D-489E-85CD-ACFE7E2EC5C6}" srcId="{FEED7EEE-68E4-4ED7-9740-A17758EF9455}" destId="{59C9B500-DE34-49BD-85C3-967EA5AD4845}" srcOrd="0" destOrd="0" parTransId="{E4222064-CC7E-4E7A-A205-FD5B96D1F1DC}" sibTransId="{724B0A2E-9AD2-4AE9-927C-1D1D696CCD9F}"/>
    <dgm:cxn modelId="{7809AC18-2A1A-4695-9AF3-06E9E19F2438}" type="presParOf" srcId="{EA070A5A-E9A3-40B0-9F53-5423D3F2C82E}" destId="{F816FA45-6D0C-4202-B008-BA6FA6017C2A}" srcOrd="0" destOrd="0" presId="urn:microsoft.com/office/officeart/2005/8/layout/vList6"/>
    <dgm:cxn modelId="{55CE8E93-0415-4D5F-A6AC-9379C3DE5406}" type="presParOf" srcId="{F816FA45-6D0C-4202-B008-BA6FA6017C2A}" destId="{4D09C115-6C2A-471B-BD29-2B91698CE857}" srcOrd="0" destOrd="0" presId="urn:microsoft.com/office/officeart/2005/8/layout/vList6"/>
    <dgm:cxn modelId="{7F832BF0-1B3F-4B93-8D08-A426B86F66E9}" type="presParOf" srcId="{F816FA45-6D0C-4202-B008-BA6FA6017C2A}" destId="{EB145BBE-923A-46DC-BA27-C8A926B7E12B}" srcOrd="1" destOrd="0" presId="urn:microsoft.com/office/officeart/2005/8/layout/vList6"/>
    <dgm:cxn modelId="{E3B5649B-3E43-486E-8960-D887C6A8C892}" type="presParOf" srcId="{EA070A5A-E9A3-40B0-9F53-5423D3F2C82E}" destId="{7791F3B7-28C1-4879-932C-5BADA7D4DAB8}" srcOrd="1" destOrd="0" presId="urn:microsoft.com/office/officeart/2005/8/layout/vList6"/>
    <dgm:cxn modelId="{5EDC7EAB-12A9-4D25-AE1C-D46BB3731934}" type="presParOf" srcId="{EA070A5A-E9A3-40B0-9F53-5423D3F2C82E}" destId="{61CF20B0-F952-4568-BE1E-ECCC664C6F4B}" srcOrd="2" destOrd="0" presId="urn:microsoft.com/office/officeart/2005/8/layout/vList6"/>
    <dgm:cxn modelId="{21CF7E9D-37B7-4CDF-A2D3-0B8A62272227}" type="presParOf" srcId="{61CF20B0-F952-4568-BE1E-ECCC664C6F4B}" destId="{2ABB466F-B5CB-4168-AB81-0451AAB1C535}" srcOrd="0" destOrd="0" presId="urn:microsoft.com/office/officeart/2005/8/layout/vList6"/>
    <dgm:cxn modelId="{55F69960-1FDD-4776-B891-1309AABFBA03}" type="presParOf" srcId="{61CF20B0-F952-4568-BE1E-ECCC664C6F4B}" destId="{8F5B7D14-5C9F-4E5C-9858-B58C2B05B9F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45BBE-923A-46DC-BA27-C8A926B7E12B}">
      <dsp:nvSpPr>
        <dsp:cNvPr id="0" name=""/>
        <dsp:cNvSpPr/>
      </dsp:nvSpPr>
      <dsp:spPr>
        <a:xfrm>
          <a:off x="1984803" y="0"/>
          <a:ext cx="5330396" cy="996544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</a:rPr>
            <a:t>Создать условия для формирования начала экологического мировоззрения и культуры ответственного отношения к окружающей среде</a:t>
          </a:r>
          <a:endParaRPr lang="ru-RU" sz="16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984803" y="124568"/>
        <a:ext cx="4956692" cy="747408"/>
      </dsp:txXfrm>
    </dsp:sp>
    <dsp:sp modelId="{4D09C115-6C2A-471B-BD29-2B91698CE857}">
      <dsp:nvSpPr>
        <dsp:cNvPr id="0" name=""/>
        <dsp:cNvSpPr/>
      </dsp:nvSpPr>
      <dsp:spPr>
        <a:xfrm>
          <a:off x="5021" y="348"/>
          <a:ext cx="1974761" cy="10071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Педагогическая цель</a:t>
          </a:r>
          <a:endParaRPr lang="ru-RU" sz="1800" kern="1200" dirty="0"/>
        </a:p>
      </dsp:txBody>
      <dsp:txXfrm>
        <a:off x="54186" y="49513"/>
        <a:ext cx="1876431" cy="908817"/>
      </dsp:txXfrm>
    </dsp:sp>
    <dsp:sp modelId="{8F5B7D14-5C9F-4E5C-9858-B58C2B05B9F1}">
      <dsp:nvSpPr>
        <dsp:cNvPr id="0" name=""/>
        <dsp:cNvSpPr/>
      </dsp:nvSpPr>
      <dsp:spPr>
        <a:xfrm>
          <a:off x="2013986" y="1107150"/>
          <a:ext cx="5300673" cy="996544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стать спасателями </a:t>
          </a:r>
          <a:r>
            <a:rPr lang="ru-RU" sz="1800" kern="1200" dirty="0" err="1" smtClean="0">
              <a:solidFill>
                <a:schemeClr val="accent1">
                  <a:lumMod val="50000"/>
                </a:schemeClr>
              </a:solidFill>
            </a:rPr>
            <a:t>Нерпочек</a:t>
          </a: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!</a:t>
          </a:r>
          <a:endParaRPr lang="ru-RU" sz="18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013986" y="1231718"/>
        <a:ext cx="4926969" cy="747408"/>
      </dsp:txXfrm>
    </dsp:sp>
    <dsp:sp modelId="{2ABB466F-B5CB-4168-AB81-0451AAB1C535}">
      <dsp:nvSpPr>
        <dsp:cNvPr id="0" name=""/>
        <dsp:cNvSpPr/>
      </dsp:nvSpPr>
      <dsp:spPr>
        <a:xfrm>
          <a:off x="540" y="1107150"/>
          <a:ext cx="2013446" cy="996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Детская цель</a:t>
          </a:r>
          <a:endParaRPr lang="ru-RU" sz="1800" kern="1200" dirty="0"/>
        </a:p>
      </dsp:txBody>
      <dsp:txXfrm>
        <a:off x="49187" y="1155797"/>
        <a:ext cx="1916152" cy="899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B4696-D2BD-45B8-A20D-FDED37F71CFC}">
      <dsp:nvSpPr>
        <dsp:cNvPr id="0" name=""/>
        <dsp:cNvSpPr/>
      </dsp:nvSpPr>
      <dsp:spPr>
        <a:xfrm>
          <a:off x="76208" y="914398"/>
          <a:ext cx="2547937" cy="1528762"/>
        </a:xfrm>
        <a:prstGeom prst="rect">
          <a:avLst/>
        </a:prstGeom>
        <a:solidFill>
          <a:srgbClr val="62E4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</a:rPr>
            <a:t>включить детей в совместное планирование на основе выявления их интересов</a:t>
          </a:r>
          <a:endParaRPr lang="ru-RU" sz="16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76208" y="914398"/>
        <a:ext cx="2547937" cy="1528762"/>
      </dsp:txXfrm>
    </dsp:sp>
    <dsp:sp modelId="{A55CA2C3-D690-4420-853B-394311414622}">
      <dsp:nvSpPr>
        <dsp:cNvPr id="0" name=""/>
        <dsp:cNvSpPr/>
      </dsp:nvSpPr>
      <dsp:spPr>
        <a:xfrm>
          <a:off x="2802731" y="914398"/>
          <a:ext cx="2547937" cy="1528762"/>
        </a:xfrm>
        <a:prstGeom prst="rect">
          <a:avLst/>
        </a:prstGeom>
        <a:solidFill>
          <a:srgbClr val="DE7EE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</a:rPr>
            <a:t>внести преобразования в среду мотивирующие детей на предстоящую деятельность в рамках проекта</a:t>
          </a:r>
          <a:endParaRPr lang="ru-RU" sz="16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802731" y="914398"/>
        <a:ext cx="2547937" cy="1528762"/>
      </dsp:txXfrm>
    </dsp:sp>
    <dsp:sp modelId="{E048153B-32C2-493D-BBEA-D2503E60C11F}">
      <dsp:nvSpPr>
        <dsp:cNvPr id="0" name=""/>
        <dsp:cNvSpPr/>
      </dsp:nvSpPr>
      <dsp:spPr>
        <a:xfrm>
          <a:off x="5562606" y="914398"/>
          <a:ext cx="2547937" cy="1528762"/>
        </a:xfrm>
        <a:prstGeom prst="rect">
          <a:avLst/>
        </a:prstGeom>
        <a:solidFill>
          <a:srgbClr val="ECC15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</a:rPr>
            <a:t>воспитывать неравнодушное отношение к природе, понимание того, что от действий каждого человека зависит состояние окружающей среды</a:t>
          </a:r>
          <a:endParaRPr lang="ru-RU" sz="16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62606" y="914398"/>
        <a:ext cx="2547937" cy="1528762"/>
      </dsp:txXfrm>
    </dsp:sp>
    <dsp:sp modelId="{CB2C4133-E402-4E04-B0FD-481572E2DE7D}">
      <dsp:nvSpPr>
        <dsp:cNvPr id="0" name=""/>
        <dsp:cNvSpPr/>
      </dsp:nvSpPr>
      <dsp:spPr>
        <a:xfrm>
          <a:off x="1338253" y="2743205"/>
          <a:ext cx="2547937" cy="1528762"/>
        </a:xfrm>
        <a:prstGeom prst="rect">
          <a:avLst/>
        </a:prstGeom>
        <a:solidFill>
          <a:srgbClr val="50BAE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</a:rPr>
            <a:t>формировать у детей предпосылки самостоятельного исследовательского поиска</a:t>
          </a: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1338253" y="2743205"/>
        <a:ext cx="2547937" cy="1528762"/>
      </dsp:txXfrm>
    </dsp:sp>
    <dsp:sp modelId="{4930CFFC-3518-477B-AC2D-F6F928DCA847}">
      <dsp:nvSpPr>
        <dsp:cNvPr id="0" name=""/>
        <dsp:cNvSpPr/>
      </dsp:nvSpPr>
      <dsp:spPr>
        <a:xfrm>
          <a:off x="4267209" y="2743205"/>
          <a:ext cx="2547937" cy="1528762"/>
        </a:xfrm>
        <a:prstGeom prst="rect">
          <a:avLst/>
        </a:prstGeom>
        <a:solidFill>
          <a:srgbClr val="DDEC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</a:rPr>
            <a:t>дать детям элементарные представления о загрязнении окружающей среды, о некоторых правилах экологической безопасности</a:t>
          </a:r>
          <a:endParaRPr lang="ru-RU" sz="16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267209" y="2743205"/>
        <a:ext cx="2547937" cy="15287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FEB07-8557-4FE6-B274-ECFA3066D94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59EC3-448F-4C4E-9D56-42CE254AD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61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9EC3-448F-4C4E-9D56-42CE254ADCC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010563"/>
      </p:ext>
    </p:extLst>
  </p:cSld>
  <p:clrMapOvr>
    <a:masterClrMapping/>
  </p:clrMapOvr>
  <p:transition spd="med"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17207"/>
      </p:ext>
    </p:extLst>
  </p:cSld>
  <p:clrMapOvr>
    <a:masterClrMapping/>
  </p:clrMapOvr>
  <p:transition spd="med"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019747"/>
      </p:ext>
    </p:extLst>
  </p:cSld>
  <p:clrMapOvr>
    <a:masterClrMapping/>
  </p:clrMapOvr>
  <p:transition spd="med"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978443"/>
      </p:ext>
    </p:extLst>
  </p:cSld>
  <p:clrMapOvr>
    <a:masterClrMapping/>
  </p:clrMapOvr>
  <p:transition spd="med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92147"/>
      </p:ext>
    </p:extLst>
  </p:cSld>
  <p:clrMapOvr>
    <a:masterClrMapping/>
  </p:clrMapOvr>
  <p:transition spd="med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37410"/>
      </p:ext>
    </p:extLst>
  </p:cSld>
  <p:clrMapOvr>
    <a:masterClrMapping/>
  </p:clrMapOvr>
  <p:transition spd="med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117324"/>
      </p:ext>
    </p:extLst>
  </p:cSld>
  <p:clrMapOvr>
    <a:masterClrMapping/>
  </p:clrMapOvr>
  <p:transition spd="med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288582"/>
      </p:ext>
    </p:extLst>
  </p:cSld>
  <p:clrMapOvr>
    <a:masterClrMapping/>
  </p:clrMapOvr>
  <p:transition spd="med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524564"/>
      </p:ext>
    </p:extLst>
  </p:cSld>
  <p:clrMapOvr>
    <a:masterClrMapping/>
  </p:clrMapOvr>
  <p:transition spd="med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05071"/>
      </p:ext>
    </p:extLst>
  </p:cSld>
  <p:clrMapOvr>
    <a:masterClrMapping/>
  </p:clrMapOvr>
  <p:transition spd="med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973830"/>
      </p:ext>
    </p:extLst>
  </p:cSld>
  <p:clrMapOvr>
    <a:masterClrMapping/>
  </p:clrMapOvr>
  <p:transition spd="med"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8967-1E6E-4C30-9519-42C1FF020400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5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r="5185"/>
          <a:stretch/>
        </p:blipFill>
        <p:spPr>
          <a:xfrm>
            <a:off x="16726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889800">
            <a:off x="246552" y="1035316"/>
            <a:ext cx="7218451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«Спасатели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Нерпочек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en-US" sz="5400" dirty="0"/>
          </a:p>
        </p:txBody>
      </p:sp>
      <p:sp>
        <p:nvSpPr>
          <p:cNvPr id="6" name="Rectangle 4"/>
          <p:cNvSpPr/>
          <p:nvPr/>
        </p:nvSpPr>
        <p:spPr>
          <a:xfrm rot="20889800">
            <a:off x="-16771" y="741438"/>
            <a:ext cx="721845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dirty="0" smtClean="0"/>
              <a:t>Образовательный проект экологической направленности с детьми среднего дошкольного возраста: </a:t>
            </a:r>
            <a:endParaRPr lang="en-US" b="1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gray">
          <a:xfrm>
            <a:off x="1143000" y="5943600"/>
            <a:ext cx="8229600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Авторы проекта: Мартынюк Т.А., дети средней группы № 4 «Почемучки»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МАДОУ «Центр развития ребёнка – детский сад 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29 «Аленький цветочек»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Срок реализации: 3 недели – Ноябрь 2019 года.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4655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2330320" y="2504065"/>
            <a:ext cx="185145" cy="4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" y="76200"/>
            <a:ext cx="4381016" cy="356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435" t="4706" r="13360" b="15293"/>
          <a:stretch/>
        </p:blipFill>
        <p:spPr>
          <a:xfrm>
            <a:off x="3505200" y="2895600"/>
            <a:ext cx="5477435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Выноска-облако 8"/>
          <p:cNvSpPr/>
          <p:nvPr/>
        </p:nvSpPr>
        <p:spPr>
          <a:xfrm rot="908155">
            <a:off x="4768088" y="231886"/>
            <a:ext cx="2479132" cy="250802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gray">
          <a:xfrm rot="21016484">
            <a:off x="3807199" y="667885"/>
            <a:ext cx="44009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Какие у меня 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активные 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Родители!</a:t>
            </a:r>
          </a:p>
        </p:txBody>
      </p:sp>
      <p:sp>
        <p:nvSpPr>
          <p:cNvPr id="11" name="Выноска-облако 10"/>
          <p:cNvSpPr/>
          <p:nvPr/>
        </p:nvSpPr>
        <p:spPr>
          <a:xfrm rot="16682767">
            <a:off x="1688541" y="3409560"/>
            <a:ext cx="1653848" cy="285355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gray">
          <a:xfrm rot="21016484">
            <a:off x="315010" y="4431409"/>
            <a:ext cx="44009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Меня спросите!</a:t>
            </a:r>
          </a:p>
        </p:txBody>
      </p:sp>
    </p:spTree>
    <p:extLst>
      <p:ext uri="{BB962C8B-B14F-4D97-AF65-F5344CB8AC3E}">
        <p14:creationId xmlns:p14="http://schemas.microsoft.com/office/powerpoint/2010/main" val="583181707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2330320" y="2504065"/>
            <a:ext cx="185145" cy="4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8862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3470"/>
            <a:ext cx="4236185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429000"/>
            <a:ext cx="38100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37" y="3276600"/>
            <a:ext cx="4337047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Выноска-облако 13"/>
          <p:cNvSpPr/>
          <p:nvPr/>
        </p:nvSpPr>
        <p:spPr>
          <a:xfrm rot="2164407">
            <a:off x="3481904" y="2151360"/>
            <a:ext cx="1741630" cy="21002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gray">
          <a:xfrm rot="20613913">
            <a:off x="2115902" y="2671385"/>
            <a:ext cx="44736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9900"/>
                </a:solidFill>
              </a:rPr>
              <a:t>А чем у тебя </a:t>
            </a:r>
          </a:p>
          <a:p>
            <a:pPr algn="ctr"/>
            <a:r>
              <a:rPr lang="ru-RU" b="1" dirty="0" smtClean="0">
                <a:solidFill>
                  <a:srgbClr val="FF9900"/>
                </a:solidFill>
              </a:rPr>
              <a:t>пахнет </a:t>
            </a:r>
          </a:p>
          <a:p>
            <a:pPr algn="ctr"/>
            <a:r>
              <a:rPr lang="ru-RU" b="1" dirty="0" smtClean="0">
                <a:solidFill>
                  <a:srgbClr val="FF9900"/>
                </a:solidFill>
              </a:rPr>
              <a:t>воздух?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 rot="1431850">
            <a:off x="966672" y="294919"/>
            <a:ext cx="921896" cy="1053567"/>
          </a:xfrm>
          <a:prstGeom prst="cloudCallout">
            <a:avLst>
              <a:gd name="adj1" fmla="val -14510"/>
              <a:gd name="adj2" fmla="val 613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gray">
          <a:xfrm rot="20613913">
            <a:off x="-1015365" y="534059"/>
            <a:ext cx="4885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9900"/>
                </a:solidFill>
              </a:rPr>
              <a:t>Не могу </a:t>
            </a:r>
          </a:p>
          <a:p>
            <a:pPr algn="ctr"/>
            <a:r>
              <a:rPr lang="ru-RU" sz="1200" b="1" dirty="0" smtClean="0">
                <a:solidFill>
                  <a:srgbClr val="FF9900"/>
                </a:solidFill>
              </a:rPr>
              <a:t>дышать</a:t>
            </a:r>
          </a:p>
        </p:txBody>
      </p:sp>
    </p:spTree>
    <p:extLst>
      <p:ext uri="{BB962C8B-B14F-4D97-AF65-F5344CB8AC3E}">
        <p14:creationId xmlns:p14="http://schemas.microsoft.com/office/powerpoint/2010/main" val="2243345004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2330320" y="2504065"/>
            <a:ext cx="185145" cy="4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600" y="3352800"/>
            <a:ext cx="4114800" cy="3414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46824"/>
            <a:ext cx="48006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0" y="3505199"/>
            <a:ext cx="46863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лнце 5"/>
          <p:cNvSpPr/>
          <p:nvPr/>
        </p:nvSpPr>
        <p:spPr>
          <a:xfrm>
            <a:off x="334970" y="184924"/>
            <a:ext cx="3352800" cy="3124199"/>
          </a:xfrm>
          <a:prstGeom prst="sun">
            <a:avLst/>
          </a:prstGeom>
          <a:solidFill>
            <a:srgbClr val="FAC2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ЧТО ТАКОЕ ХОРОШО, ЧТО ТАКОЕ ПЛОХО?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23754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2330320" y="2504065"/>
            <a:ext cx="185145" cy="4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20000" b="2500"/>
          <a:stretch/>
        </p:blipFill>
        <p:spPr>
          <a:xfrm>
            <a:off x="228600" y="152400"/>
            <a:ext cx="3473650" cy="3386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r="11667"/>
          <a:stretch/>
        </p:blipFill>
        <p:spPr>
          <a:xfrm>
            <a:off x="4114800" y="152400"/>
            <a:ext cx="4495800" cy="3350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611683"/>
            <a:ext cx="4537623" cy="302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40546"/>
            <a:ext cx="4151035" cy="276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78027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 стены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" y="182137"/>
            <a:ext cx="678894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1250" r="24374"/>
          <a:stretch/>
        </p:blipFill>
        <p:spPr>
          <a:xfrm>
            <a:off x="4648200" y="2947639"/>
            <a:ext cx="4419600" cy="388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3353958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917" y="1524000"/>
            <a:ext cx="8229600" cy="10331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0070C0"/>
                </a:solidFill>
              </a:rPr>
              <a:t>Что мы сделали с детьми: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3124201"/>
            <a:ext cx="8229600" cy="3429000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Сделали правила поведения в природе, теперь знаем Как спасти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</a:rPr>
              <a:t>Нерпочку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!</a:t>
            </a: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Сами создали детскую энциклопедию в картинках!</a:t>
            </a: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Поделились тем, что узнали и сделали со своими старшими друзьями и родителями!</a:t>
            </a: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Будем летом помогать спасать природу!</a:t>
            </a: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796516"/>
              </p:ext>
            </p:extLst>
          </p:nvPr>
        </p:nvGraphicFramePr>
        <p:xfrm>
          <a:off x="1066800" y="181956"/>
          <a:ext cx="7315200" cy="2104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2019596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1577" r="3268" b="13728"/>
          <a:stretch/>
        </p:blipFill>
        <p:spPr>
          <a:xfrm rot="5400000">
            <a:off x="3606340" y="1422860"/>
            <a:ext cx="680812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6159" y="3048000"/>
            <a:ext cx="5257800" cy="12192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#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</a:rPr>
              <a:t>летоспасателейприродыУстьИлимск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#детскийсад29</a:t>
            </a:r>
          </a:p>
        </p:txBody>
      </p:sp>
      <p:sp>
        <p:nvSpPr>
          <p:cNvPr id="6" name="Пятно 2 5"/>
          <p:cNvSpPr/>
          <p:nvPr/>
        </p:nvSpPr>
        <p:spPr>
          <a:xfrm>
            <a:off x="152400" y="194846"/>
            <a:ext cx="4953000" cy="2395954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ВКЛЮЧАЙТЕСЬ в АКЦИЮ!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80442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33166"/>
          </a:xfrm>
        </p:spPr>
        <p:txBody>
          <a:bodyPr>
            <a:noAutofit/>
          </a:bodyPr>
          <a:lstStyle/>
          <a:p>
            <a:pPr algn="l"/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8113155"/>
              </p:ext>
            </p:extLst>
          </p:nvPr>
        </p:nvGraphicFramePr>
        <p:xfrm>
          <a:off x="1066800" y="181956"/>
          <a:ext cx="7315200" cy="2104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19221840"/>
              </p:ext>
            </p:extLst>
          </p:nvPr>
        </p:nvGraphicFramePr>
        <p:xfrm>
          <a:off x="838200" y="2133600"/>
          <a:ext cx="8153400" cy="490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924300" y="2392866"/>
            <a:ext cx="1981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764293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034"/>
            <a:ext cx="8229600" cy="10331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Характеристика образовательного проекта «Спасатели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Нерпочек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en-GB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047455" y="1413109"/>
            <a:ext cx="6944143" cy="942882"/>
            <a:chOff x="1296" y="1344"/>
            <a:chExt cx="2976" cy="43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2105832" y="2372176"/>
            <a:ext cx="7190568" cy="918953"/>
            <a:chOff x="1296" y="1824"/>
            <a:chExt cx="3107" cy="432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668" y="1947"/>
              <a:ext cx="273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  </a:t>
              </a:r>
              <a:r>
                <a:rPr lang="ru-RU" b="1" dirty="0" smtClean="0">
                  <a:solidFill>
                    <a:srgbClr val="000000"/>
                  </a:solidFill>
                </a:rPr>
                <a:t> По характеру содержания: включает ребёнка, семью.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2</a:t>
              </a:r>
            </a:p>
          </p:txBody>
        </p:sp>
      </p:grpSp>
      <p:grpSp>
        <p:nvGrpSpPr>
          <p:cNvPr id="14" name="Group 32"/>
          <p:cNvGrpSpPr>
            <a:grpSpLocks/>
          </p:cNvGrpSpPr>
          <p:nvPr/>
        </p:nvGrpSpPr>
        <p:grpSpPr bwMode="auto">
          <a:xfrm>
            <a:off x="2121106" y="3280379"/>
            <a:ext cx="6860492" cy="928614"/>
            <a:chOff x="1296" y="2304"/>
            <a:chExt cx="2976" cy="432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1536" y="23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1296" y="230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gray">
            <a:xfrm>
              <a:off x="1695" y="2380"/>
              <a:ext cx="2514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  </a:t>
              </a:r>
              <a:r>
                <a:rPr lang="ru-RU" b="1" dirty="0" smtClean="0">
                  <a:solidFill>
                    <a:srgbClr val="000000"/>
                  </a:solidFill>
                </a:rPr>
                <a:t>По характеру участия ребёнка: участник от зарождения проекта до получения результата.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1393" y="236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3</a:t>
              </a:r>
            </a:p>
          </p:txBody>
        </p:sp>
      </p:grpSp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2121106" y="4221136"/>
            <a:ext cx="6870492" cy="851995"/>
            <a:chOff x="1296" y="2832"/>
            <a:chExt cx="2981" cy="432"/>
          </a:xfrm>
        </p:grpSpPr>
        <p:sp>
          <p:nvSpPr>
            <p:cNvPr id="20" name="AutoShape 20"/>
            <p:cNvSpPr>
              <a:spLocks noChangeArrowheads="1"/>
            </p:cNvSpPr>
            <p:nvPr/>
          </p:nvSpPr>
          <p:spPr bwMode="gray">
            <a:xfrm>
              <a:off x="1536" y="2907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46ACD">
                    <a:gamma/>
                    <a:tint val="21176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gray">
            <a:xfrm>
              <a:off x="1296" y="2832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E46ACD">
                    <a:gamma/>
                    <a:shade val="46275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gray">
            <a:xfrm>
              <a:off x="1685" y="2887"/>
              <a:ext cx="2592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 По характеру контактов: осуществляется внутри одной       возрастной группы, в контакте с семьёй.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gray">
            <a:xfrm>
              <a:off x="1393" y="2894"/>
              <a:ext cx="177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 </a:t>
              </a:r>
              <a:r>
                <a:rPr lang="en-US" sz="2400" dirty="0" smtClean="0"/>
                <a:t>4</a:t>
              </a:r>
              <a:endParaRPr lang="en-US" sz="2400" dirty="0"/>
            </a:p>
          </p:txBody>
        </p:sp>
      </p:grpSp>
      <p:grpSp>
        <p:nvGrpSpPr>
          <p:cNvPr id="24" name="Group 34"/>
          <p:cNvGrpSpPr>
            <a:grpSpLocks/>
          </p:cNvGrpSpPr>
          <p:nvPr/>
        </p:nvGrpSpPr>
        <p:grpSpPr bwMode="auto">
          <a:xfrm>
            <a:off x="2121106" y="5056588"/>
            <a:ext cx="6870492" cy="892265"/>
            <a:chOff x="1296" y="3360"/>
            <a:chExt cx="2976" cy="432"/>
          </a:xfrm>
        </p:grpSpPr>
        <p:sp>
          <p:nvSpPr>
            <p:cNvPr id="25" name="AutoShape 26"/>
            <p:cNvSpPr>
              <a:spLocks noChangeArrowheads="1"/>
            </p:cNvSpPr>
            <p:nvPr/>
          </p:nvSpPr>
          <p:spPr bwMode="gray">
            <a:xfrm>
              <a:off x="1536" y="3435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66FF">
                    <a:gamma/>
                    <a:tint val="21176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gray">
            <a:xfrm>
              <a:off x="1296" y="3360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3366FF">
                    <a:gamma/>
                    <a:shade val="46275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gray">
            <a:xfrm>
              <a:off x="1680" y="3470"/>
              <a:ext cx="2160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  </a:t>
              </a:r>
              <a:r>
                <a:rPr lang="ru-RU" b="1" dirty="0" smtClean="0">
                  <a:solidFill>
                    <a:srgbClr val="000000"/>
                  </a:solidFill>
                </a:rPr>
                <a:t>По количеству участников: фронтальный.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gray">
            <a:xfrm>
              <a:off x="1356" y="342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5</a:t>
              </a:r>
            </a:p>
          </p:txBody>
        </p:sp>
      </p:grpSp>
      <p:sp>
        <p:nvSpPr>
          <p:cNvPr id="29" name="Text Box 12"/>
          <p:cNvSpPr txBox="1">
            <a:spLocks noChangeArrowheads="1"/>
          </p:cNvSpPr>
          <p:nvPr/>
        </p:nvSpPr>
        <p:spPr bwMode="gray">
          <a:xfrm>
            <a:off x="3105615" y="1589092"/>
            <a:ext cx="45158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По доминирующему методу: познавательно-исследовательский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31" name="Group 3"/>
          <p:cNvGrpSpPr>
            <a:grpSpLocks/>
          </p:cNvGrpSpPr>
          <p:nvPr/>
        </p:nvGrpSpPr>
        <p:grpSpPr bwMode="auto">
          <a:xfrm>
            <a:off x="2117389" y="5878628"/>
            <a:ext cx="6874209" cy="942882"/>
            <a:chOff x="1296" y="1344"/>
            <a:chExt cx="3005" cy="432"/>
          </a:xfrm>
        </p:grpSpPr>
        <p:sp>
          <p:nvSpPr>
            <p:cNvPr id="32" name="AutoShape 5"/>
            <p:cNvSpPr>
              <a:spLocks noChangeArrowheads="1"/>
            </p:cNvSpPr>
            <p:nvPr/>
          </p:nvSpPr>
          <p:spPr bwMode="gray">
            <a:xfrm>
              <a:off x="1565" y="13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ru-RU" dirty="0"/>
                <a:t> </a:t>
              </a:r>
              <a:r>
                <a:rPr lang="ru-RU" dirty="0" smtClean="0"/>
                <a:t>       </a:t>
              </a:r>
              <a:r>
                <a:rPr lang="ru-RU" b="1" dirty="0" smtClean="0"/>
                <a:t>По продолжительности: краткосрочный</a:t>
              </a:r>
              <a:r>
                <a:rPr lang="ru-RU" dirty="0" smtClean="0"/>
                <a:t>.</a:t>
              </a:r>
              <a:endParaRPr lang="en-US" dirty="0"/>
            </a:p>
          </p:txBody>
        </p:sp>
        <p:sp>
          <p:nvSpPr>
            <p:cNvPr id="33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14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/>
                <a:t>6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599268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3922"/>
            <a:ext cx="7411101" cy="125050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рождаются проекты?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2775141" y="4006583"/>
            <a:ext cx="44009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Будет мусор в Байкале,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тогда он утечёт?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01" y="4492849"/>
            <a:ext cx="2057400" cy="2347172"/>
          </a:xfrm>
          <a:prstGeom prst="rect">
            <a:avLst/>
          </a:prstGeom>
        </p:spPr>
      </p:pic>
      <p:sp>
        <p:nvSpPr>
          <p:cNvPr id="31" name="Выноска-облако 30"/>
          <p:cNvSpPr/>
          <p:nvPr/>
        </p:nvSpPr>
        <p:spPr>
          <a:xfrm rot="2203979">
            <a:off x="6905504" y="2226780"/>
            <a:ext cx="2028764" cy="2427052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Выноска-облако 31"/>
          <p:cNvSpPr/>
          <p:nvPr/>
        </p:nvSpPr>
        <p:spPr>
          <a:xfrm rot="20881058">
            <a:off x="4717087" y="1756128"/>
            <a:ext cx="2259123" cy="2162227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Выноска-облако 32"/>
          <p:cNvSpPr/>
          <p:nvPr/>
        </p:nvSpPr>
        <p:spPr>
          <a:xfrm rot="16200000">
            <a:off x="3093694" y="2956228"/>
            <a:ext cx="1666071" cy="265905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gray">
          <a:xfrm rot="21016484">
            <a:off x="5112026" y="1896369"/>
            <a:ext cx="44009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Что будет,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 если вода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в Байкале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закончится?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gray">
          <a:xfrm>
            <a:off x="6893012" y="3079458"/>
            <a:ext cx="44009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9900"/>
                </a:solidFill>
              </a:rPr>
              <a:t>Рыбкам больно,</a:t>
            </a:r>
          </a:p>
          <a:p>
            <a:r>
              <a:rPr lang="ru-RU" b="1" dirty="0" smtClean="0">
                <a:solidFill>
                  <a:srgbClr val="FF9900"/>
                </a:solidFill>
              </a:rPr>
              <a:t> если мусор в воде?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38" name="Солнце 37"/>
          <p:cNvSpPr/>
          <p:nvPr/>
        </p:nvSpPr>
        <p:spPr>
          <a:xfrm>
            <a:off x="838200" y="76200"/>
            <a:ext cx="3505200" cy="3326423"/>
          </a:xfrm>
          <a:prstGeom prst="sun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ОСНОВЕ ПРОЕКТА ИНТЕРЕС РЕБЕНКА!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53266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4" y="50018"/>
            <a:ext cx="5816150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47" y="3276600"/>
            <a:ext cx="4495800" cy="332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Выноска-облако 35"/>
          <p:cNvSpPr/>
          <p:nvPr/>
        </p:nvSpPr>
        <p:spPr>
          <a:xfrm rot="19661987">
            <a:off x="6357513" y="254181"/>
            <a:ext cx="2220174" cy="276253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gray">
          <a:xfrm rot="1683020">
            <a:off x="6141892" y="1886825"/>
            <a:ext cx="44009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9900"/>
                </a:solidFill>
              </a:rPr>
              <a:t>А где будет плавать </a:t>
            </a:r>
          </a:p>
          <a:p>
            <a:r>
              <a:rPr lang="ru-RU" sz="2000" b="1" dirty="0" err="1" smtClean="0">
                <a:solidFill>
                  <a:srgbClr val="FF9900"/>
                </a:solidFill>
              </a:rPr>
              <a:t>Нерпочка</a:t>
            </a:r>
            <a:r>
              <a:rPr lang="ru-RU" sz="2000" b="1" dirty="0" smtClean="0">
                <a:solidFill>
                  <a:srgbClr val="FF9900"/>
                </a:solidFill>
              </a:rPr>
              <a:t>?</a:t>
            </a:r>
            <a:endParaRPr lang="en-US" sz="20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73714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2330320" y="2504065"/>
            <a:ext cx="185145" cy="4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53" y="152400"/>
            <a:ext cx="4131554" cy="331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07" y="3560955"/>
            <a:ext cx="41148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40" y="3581400"/>
            <a:ext cx="4293504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Выноска-облако 7"/>
          <p:cNvSpPr/>
          <p:nvPr/>
        </p:nvSpPr>
        <p:spPr>
          <a:xfrm rot="17370230">
            <a:off x="2065814" y="583393"/>
            <a:ext cx="1895785" cy="3124835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gray">
          <a:xfrm rot="734499">
            <a:off x="1810245" y="1637978"/>
            <a:ext cx="440090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9900"/>
                </a:solidFill>
              </a:rPr>
              <a:t>Ура! Мы можем </a:t>
            </a:r>
          </a:p>
          <a:p>
            <a:r>
              <a:rPr lang="ru-RU" sz="2000" b="1" dirty="0" smtClean="0">
                <a:solidFill>
                  <a:srgbClr val="FF9900"/>
                </a:solidFill>
              </a:rPr>
              <a:t>очистить воду сами!</a:t>
            </a:r>
          </a:p>
          <a:p>
            <a:r>
              <a:rPr lang="ru-RU" sz="2000" b="1" dirty="0" smtClean="0">
                <a:solidFill>
                  <a:srgbClr val="FF9900"/>
                </a:solidFill>
              </a:rPr>
              <a:t>Мы волшебники!</a:t>
            </a:r>
            <a:endParaRPr lang="en-US" sz="20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6178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352800"/>
            <a:ext cx="361025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Выноска-облако 37"/>
          <p:cNvSpPr/>
          <p:nvPr/>
        </p:nvSpPr>
        <p:spPr>
          <a:xfrm rot="19849409">
            <a:off x="6519048" y="585543"/>
            <a:ext cx="2418368" cy="236498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gray">
          <a:xfrm rot="21016484">
            <a:off x="6820366" y="1051539"/>
            <a:ext cx="44009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Буду лепить </a:t>
            </a:r>
          </a:p>
          <a:p>
            <a:r>
              <a:rPr lang="ru-RU" sz="2400" b="1" dirty="0" err="1" smtClean="0">
                <a:solidFill>
                  <a:srgbClr val="00B050"/>
                </a:solidFill>
              </a:rPr>
              <a:t>Нерпочку</a:t>
            </a:r>
            <a:r>
              <a:rPr lang="ru-RU" sz="2400" b="1" dirty="0" smtClean="0">
                <a:solidFill>
                  <a:srgbClr val="00B050"/>
                </a:solidFill>
              </a:rPr>
              <a:t>!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/>
          <a:srcRect l="11549" t="6723" r="13767" b="14286"/>
          <a:stretch/>
        </p:blipFill>
        <p:spPr>
          <a:xfrm>
            <a:off x="2025968" y="146095"/>
            <a:ext cx="4412932" cy="2625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b="-299"/>
          <a:stretch/>
        </p:blipFill>
        <p:spPr>
          <a:xfrm>
            <a:off x="0" y="3902927"/>
            <a:ext cx="3834809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Выноска-облако 41"/>
          <p:cNvSpPr/>
          <p:nvPr/>
        </p:nvSpPr>
        <p:spPr>
          <a:xfrm rot="1761788">
            <a:off x="3119884" y="2511757"/>
            <a:ext cx="2158262" cy="235055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gray">
          <a:xfrm rot="20885086">
            <a:off x="2987431" y="3060254"/>
            <a:ext cx="44009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9900"/>
                </a:solidFill>
              </a:rPr>
              <a:t>Я все буду знать!</a:t>
            </a:r>
            <a:endParaRPr lang="en-US" sz="24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50651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2330320" y="2504065"/>
            <a:ext cx="185145" cy="4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20" y="13010"/>
            <a:ext cx="39624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8"/>
          <a:stretch/>
        </p:blipFill>
        <p:spPr>
          <a:xfrm>
            <a:off x="4572000" y="76200"/>
            <a:ext cx="42672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020" y="3650226"/>
            <a:ext cx="4191000" cy="307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/>
          <a:stretch/>
        </p:blipFill>
        <p:spPr>
          <a:xfrm>
            <a:off x="0" y="3704124"/>
            <a:ext cx="4381500" cy="304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лнце 7"/>
          <p:cNvSpPr/>
          <p:nvPr/>
        </p:nvSpPr>
        <p:spPr>
          <a:xfrm>
            <a:off x="2515465" y="1676400"/>
            <a:ext cx="3777256" cy="3422960"/>
          </a:xfrm>
          <a:prstGeom prst="sun">
            <a:avLst/>
          </a:prstGeom>
          <a:solidFill>
            <a:srgbClr val="FAC2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ИНТЕРЕС И ТВОРЧЕСТВО 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74379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2330320" y="2504065"/>
            <a:ext cx="185145" cy="4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3" y="76200"/>
            <a:ext cx="3393913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3" t="1" r="15197" b="33622"/>
          <a:stretch/>
        </p:blipFill>
        <p:spPr>
          <a:xfrm>
            <a:off x="5943600" y="3068205"/>
            <a:ext cx="3048000" cy="356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1384" t="4956" r="1" b="11383"/>
          <a:stretch/>
        </p:blipFill>
        <p:spPr>
          <a:xfrm>
            <a:off x="13010" y="3276600"/>
            <a:ext cx="4717546" cy="337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 rot="17431425">
            <a:off x="4919538" y="171566"/>
            <a:ext cx="1920583" cy="3026807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gray">
          <a:xfrm rot="734499">
            <a:off x="4162229" y="1146515"/>
            <a:ext cx="33979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9900"/>
                </a:solidFill>
              </a:rPr>
              <a:t>А у меня </a:t>
            </a:r>
            <a:r>
              <a:rPr lang="ru-RU" sz="2000" b="1" dirty="0" err="1" smtClean="0">
                <a:solidFill>
                  <a:srgbClr val="FF9900"/>
                </a:solidFill>
              </a:rPr>
              <a:t>Нерпочка</a:t>
            </a:r>
            <a:endParaRPr lang="ru-RU" sz="2000" b="1" dirty="0" smtClean="0">
              <a:solidFill>
                <a:srgbClr val="FF99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9900"/>
                </a:solidFill>
              </a:rPr>
              <a:t> из ракушек</a:t>
            </a:r>
            <a:endParaRPr lang="en-US" sz="20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94436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378</Words>
  <Application>Microsoft Office PowerPoint</Application>
  <PresentationFormat>Экран (4:3)</PresentationFormat>
  <Paragraphs>71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Презентация PowerPoint</vt:lpstr>
      <vt:lpstr>Презентация PowerPoint</vt:lpstr>
      <vt:lpstr>Характеристика образовательного проекта «Спасатели Нерпочек»</vt:lpstr>
      <vt:lpstr>Как рождаются проекты?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 стены</vt:lpstr>
      <vt:lpstr>  Что мы сделали с детьми:</vt:lpstr>
      <vt:lpstr>Презентация PowerPoint</vt:lpstr>
    </vt:vector>
  </TitlesOfParts>
  <Company>HYATT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IS</dc:creator>
  <cp:lastModifiedBy>User</cp:lastModifiedBy>
  <cp:revision>67</cp:revision>
  <dcterms:created xsi:type="dcterms:W3CDTF">2015-12-09T15:59:37Z</dcterms:created>
  <dcterms:modified xsi:type="dcterms:W3CDTF">2020-01-16T01:43:32Z</dcterms:modified>
</cp:coreProperties>
</file>